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73" r:id="rId8"/>
    <p:sldId id="263" r:id="rId9"/>
    <p:sldId id="272" r:id="rId10"/>
    <p:sldId id="264" r:id="rId11"/>
    <p:sldId id="265" r:id="rId12"/>
    <p:sldId id="268" r:id="rId13"/>
    <p:sldId id="270" r:id="rId14"/>
    <p:sldId id="266" r:id="rId15"/>
    <p:sldId id="267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56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628800"/>
            <a:ext cx="8458200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Конструирование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старшей группе №1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60648"/>
            <a:ext cx="8458200" cy="1152128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</a:t>
            </a:r>
          </a:p>
          <a:p>
            <a:pPr algn="ctr"/>
            <a:r>
              <a:rPr lang="ru-RU" sz="1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УЧРЕЖДЕНИЕ ДЕТСКИЙ САД «УЛЫБКА» Г.ВОЛГОДОНСК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56612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 1кв.категории :</a:t>
            </a:r>
          </a:p>
          <a:p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Мордвинова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Т.И. 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20210215_1747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780928"/>
            <a:ext cx="2664296" cy="3384376"/>
          </a:xfrm>
          <a:prstGeom prst="rect">
            <a:avLst/>
          </a:prstGeom>
        </p:spPr>
      </p:pic>
      <p:pic>
        <p:nvPicPr>
          <p:cNvPr id="8" name="Рисунок 7" descr="IMG_20210212_1207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2996952"/>
            <a:ext cx="2592288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60648"/>
            <a:ext cx="8458200" cy="122413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Конструирование по простейшим образцам и чертежам, наглядным схемам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8458200" cy="864096"/>
          </a:xfrm>
        </p:spPr>
        <p:txBody>
          <a:bodyPr>
            <a:normAutofit fontScale="92500" lnSpcReduction="20000"/>
          </a:bodyPr>
          <a:lstStyle/>
          <a:p>
            <a:pPr marL="285750" indent="-285750"/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Эта деятельность несет моделирующие свойства, что позволяет ребенку из отдельных строительных деталей воссоздавать внешние свойства определенных предметов и наделять их функциональными особенностями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 descr="IMG_20210216_0747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9448"/>
            <a:ext cx="5184576" cy="4563888"/>
          </a:xfrm>
          <a:prstGeom prst="rect">
            <a:avLst/>
          </a:prstGeom>
        </p:spPr>
      </p:pic>
      <p:pic>
        <p:nvPicPr>
          <p:cNvPr id="5" name="Рисунок 4" descr="IMG_20210216_0753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1196752"/>
            <a:ext cx="5904656" cy="5472608"/>
          </a:xfrm>
          <a:prstGeom prst="rect">
            <a:avLst/>
          </a:prstGeom>
        </p:spPr>
      </p:pic>
      <p:pic>
        <p:nvPicPr>
          <p:cNvPr id="6" name="Рисунок 5" descr="IMG_20210216_0807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1196752"/>
            <a:ext cx="6696744" cy="5373216"/>
          </a:xfrm>
          <a:prstGeom prst="rect">
            <a:avLst/>
          </a:prstGeom>
        </p:spPr>
      </p:pic>
      <p:pic>
        <p:nvPicPr>
          <p:cNvPr id="8" name="Рисунок 7" descr="IMG_20210216_103045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1340768"/>
            <a:ext cx="7658161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60648"/>
            <a:ext cx="8458200" cy="122413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Конструирование по замыслу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8458200" cy="5040560"/>
          </a:xfrm>
        </p:spPr>
        <p:txBody>
          <a:bodyPr>
            <a:normAutofit/>
          </a:bodyPr>
          <a:lstStyle/>
          <a:p>
            <a:pPr marL="285750" indent="-285750"/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764705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Дети имеют возможность проявить самостоятельность. Педагог подводит детей к возможности самостоятельно и творчески использовать навыки, полученные ранее.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210212_100816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6264696" cy="4536504"/>
          </a:xfrm>
          <a:prstGeom prst="rect">
            <a:avLst/>
          </a:prstGeom>
        </p:spPr>
      </p:pic>
      <p:pic>
        <p:nvPicPr>
          <p:cNvPr id="9" name="Рисунок 8" descr="IMG-20210121-WA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1484784"/>
            <a:ext cx="5143500" cy="5085184"/>
          </a:xfrm>
          <a:prstGeom prst="rect">
            <a:avLst/>
          </a:prstGeom>
        </p:spPr>
      </p:pic>
      <p:pic>
        <p:nvPicPr>
          <p:cNvPr id="10" name="Рисунок 9" descr="IMG_20210216_1041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1628800"/>
            <a:ext cx="4824536" cy="4581128"/>
          </a:xfrm>
          <a:prstGeom prst="rect">
            <a:avLst/>
          </a:prstGeom>
        </p:spPr>
      </p:pic>
      <p:pic>
        <p:nvPicPr>
          <p:cNvPr id="12" name="Рисунок 11" descr="IMG_20210216_1036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1484784"/>
            <a:ext cx="6192688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60648"/>
            <a:ext cx="8458200" cy="158417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Конструирование из крупногабаритных  модулей 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996952"/>
            <a:ext cx="8458200" cy="2952328"/>
          </a:xfrm>
        </p:spPr>
        <p:txBody>
          <a:bodyPr>
            <a:normAutofit/>
          </a:bodyPr>
          <a:lstStyle/>
          <a:p>
            <a:pPr marL="285750" indent="-285750"/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IMG_20210216_1058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484784"/>
            <a:ext cx="5143500" cy="5085184"/>
          </a:xfrm>
          <a:prstGeom prst="rect">
            <a:avLst/>
          </a:prstGeom>
        </p:spPr>
      </p:pic>
      <p:pic>
        <p:nvPicPr>
          <p:cNvPr id="6" name="Рисунок 5" descr="IMG_20210216_1102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1268760"/>
            <a:ext cx="5832648" cy="5328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60648"/>
            <a:ext cx="8458200" cy="122413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Конструирование из деталей «ЛЕГО»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8458200" cy="5040560"/>
          </a:xfrm>
        </p:spPr>
        <p:txBody>
          <a:bodyPr>
            <a:normAutofit/>
          </a:bodyPr>
          <a:lstStyle/>
          <a:p>
            <a:pPr marL="285750" indent="-285750"/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IMG_20210216_103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836712"/>
            <a:ext cx="3816424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883"/>
          <a:stretch/>
        </p:blipFill>
        <p:spPr>
          <a:xfrm>
            <a:off x="4716016" y="2996952"/>
            <a:ext cx="3445407" cy="2886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60648"/>
            <a:ext cx="8458200" cy="10081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Конструирование из бумаги и картона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8458200" cy="5040560"/>
          </a:xfrm>
        </p:spPr>
        <p:txBody>
          <a:bodyPr>
            <a:normAutofit/>
          </a:bodyPr>
          <a:lstStyle/>
          <a:p>
            <a:pPr marL="285750" indent="-285750"/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IMG_20210204_115528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556792"/>
            <a:ext cx="6306333" cy="4680520"/>
          </a:xfrm>
          <a:prstGeom prst="rect">
            <a:avLst/>
          </a:prstGeom>
        </p:spPr>
      </p:pic>
      <p:pic>
        <p:nvPicPr>
          <p:cNvPr id="8" name="Рисунок 7" descr="IMG_20201214_121058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881336"/>
            <a:ext cx="5280566" cy="5976664"/>
          </a:xfrm>
          <a:prstGeom prst="rect">
            <a:avLst/>
          </a:prstGeom>
        </p:spPr>
      </p:pic>
      <p:pic>
        <p:nvPicPr>
          <p:cNvPr id="9" name="Рисунок 8" descr="IMG_20210216_103146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052736"/>
            <a:ext cx="7261247" cy="4968552"/>
          </a:xfrm>
          <a:prstGeom prst="rect">
            <a:avLst/>
          </a:prstGeom>
        </p:spPr>
      </p:pic>
      <p:pic>
        <p:nvPicPr>
          <p:cNvPr id="10" name="Рисунок 9" descr="IMG_20210216_1054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1124744"/>
            <a:ext cx="4371950" cy="38164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365104"/>
            <a:ext cx="2825561" cy="216024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Рисунок 11" descr="IMG_20210212_120547 (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8064" y="3140968"/>
            <a:ext cx="3651666" cy="32129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60648"/>
            <a:ext cx="8458200" cy="14401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Конструирование  из природного и бросового материала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924944"/>
            <a:ext cx="8458200" cy="3024336"/>
          </a:xfrm>
        </p:spPr>
        <p:txBody>
          <a:bodyPr>
            <a:normAutofit/>
          </a:bodyPr>
          <a:lstStyle/>
          <a:p>
            <a:pPr marL="285750" indent="-285750"/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IMG_20210216_074301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3888432" cy="2520280"/>
          </a:xfrm>
          <a:prstGeom prst="rect">
            <a:avLst/>
          </a:prstGeom>
        </p:spPr>
      </p:pic>
      <p:pic>
        <p:nvPicPr>
          <p:cNvPr id="5" name="Рисунок 4" descr="IMG_20210216_105428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196752"/>
            <a:ext cx="3024336" cy="2520280"/>
          </a:xfrm>
          <a:prstGeom prst="rect">
            <a:avLst/>
          </a:prstGeom>
        </p:spPr>
      </p:pic>
      <p:pic>
        <p:nvPicPr>
          <p:cNvPr id="6" name="Рисунок 5" descr="IMG-20210203-WA0002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501008"/>
            <a:ext cx="3912295" cy="2977132"/>
          </a:xfrm>
          <a:prstGeom prst="rect">
            <a:avLst/>
          </a:prstGeom>
        </p:spPr>
      </p:pic>
      <p:pic>
        <p:nvPicPr>
          <p:cNvPr id="8" name="Рисунок 7" descr="IMG_20210208_104340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1484784"/>
            <a:ext cx="5472608" cy="5112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60648"/>
            <a:ext cx="8458200" cy="295232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 за внимание!</a:t>
            </a:r>
            <a:endParaRPr lang="ru-RU" sz="4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8458200" cy="5040560"/>
          </a:xfrm>
        </p:spPr>
        <p:txBody>
          <a:bodyPr>
            <a:normAutofit/>
          </a:bodyPr>
          <a:lstStyle/>
          <a:p>
            <a:pPr marL="285750" indent="-285750"/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60648"/>
            <a:ext cx="8458200" cy="115212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возрастные особенности старшего дошкольного возраста (5-6 лет)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1412776"/>
            <a:ext cx="8458200" cy="5040560"/>
          </a:xfrm>
        </p:spPr>
        <p:txBody>
          <a:bodyPr>
            <a:normAutofit lnSpcReduction="10000"/>
          </a:bodyPr>
          <a:lstStyle/>
          <a:p>
            <a:pPr marL="285750" indent="-285750"/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/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Возрастает интерес к конструктивной деятельности: ребёнок стремится научиться тем или иным способам конструирования, экспериментирует. </a:t>
            </a:r>
          </a:p>
          <a:p>
            <a:pPr marL="285750" indent="-285750"/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Дети способны проявлять старание и упорство. Проявляются элементы самоконтроля. </a:t>
            </a:r>
          </a:p>
          <a:p>
            <a:pPr marL="285750" indent="-285750"/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Дети учатся анализировать постройку, рассказывать о ней. </a:t>
            </a:r>
          </a:p>
          <a:p>
            <a:pPr marL="285750" indent="-285750"/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Методы и приёмы работы с детьми несколько изменяются: образец часто используется примерный ,в качестве образца могут использоваться фотографии, рисунки, иллюстрации или игрушки; </a:t>
            </a:r>
          </a:p>
          <a:p>
            <a:pPr marL="285750" indent="-285750"/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Предлагается преобразовать образец по условиям, по теме, по замыслу. </a:t>
            </a:r>
          </a:p>
          <a:p>
            <a:pPr marL="285750" indent="-285750"/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Основными становятся словесные методы обучения: описание, напоминание, краткая беседа и др.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60648"/>
            <a:ext cx="8458200" cy="1512168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81000" y="332656"/>
            <a:ext cx="8458200" cy="1080120"/>
          </a:xfrm>
        </p:spPr>
        <p:txBody>
          <a:bodyPr>
            <a:normAutofit fontScale="92500" lnSpcReduction="20000"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39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ТИПЫ КОНСТРУИРОВАНИЯ</a:t>
            </a:r>
          </a:p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268760"/>
            <a:ext cx="842493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Художественное -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дети, создавая образы, не только отображают их структуру, сколько выражают своё отношение, 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передают характер, пользуясь цветом, фактурой, формой                         </a:t>
            </a:r>
          </a:p>
          <a:p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Техническое - </a:t>
            </a: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дети в основном отображают реальные объекты</a:t>
            </a:r>
          </a:p>
          <a:p>
            <a:endParaRPr lang="ru-RU" sz="2000" dirty="0" smtClean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20210121_120443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6256" y="2060848"/>
            <a:ext cx="2088232" cy="1728192"/>
          </a:xfrm>
          <a:prstGeom prst="rect">
            <a:avLst/>
          </a:prstGeom>
        </p:spPr>
      </p:pic>
      <p:pic>
        <p:nvPicPr>
          <p:cNvPr id="8" name="Рисунок 7" descr="https://img.klubok.com/img/used/2016/02/24/9148/l/9148917_2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09120"/>
            <a:ext cx="2088232" cy="163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static.kinderly.ru/images/products/1/926/33334174/14380049939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8128" r="7028"/>
          <a:stretch/>
        </p:blipFill>
        <p:spPr bwMode="auto">
          <a:xfrm>
            <a:off x="4860032" y="4437112"/>
            <a:ext cx="2107106" cy="1728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60648"/>
            <a:ext cx="84582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Виды  наборов для Конструирования</a:t>
            </a:r>
            <a:br>
              <a:rPr lang="ru-RU" sz="31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группе №1</a:t>
            </a:r>
            <a:r>
              <a:rPr lang="ru-RU" sz="31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1412776"/>
            <a:ext cx="8458200" cy="5040560"/>
          </a:xfrm>
        </p:spPr>
        <p:txBody>
          <a:bodyPr>
            <a:normAutofit/>
          </a:bodyPr>
          <a:lstStyle/>
          <a:p>
            <a:pPr marL="285750" indent="-285750"/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9" name="Рисунок 8" descr="IMG_20210215_1747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052736"/>
            <a:ext cx="4104456" cy="5517232"/>
          </a:xfrm>
          <a:prstGeom prst="rect">
            <a:avLst/>
          </a:prstGeom>
        </p:spPr>
      </p:pic>
      <p:pic>
        <p:nvPicPr>
          <p:cNvPr id="11" name="Рисунок 10" descr="IMG_20210215_174832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124744"/>
            <a:ext cx="3600400" cy="2809883"/>
          </a:xfrm>
          <a:prstGeom prst="rect">
            <a:avLst/>
          </a:prstGeom>
        </p:spPr>
      </p:pic>
      <p:pic>
        <p:nvPicPr>
          <p:cNvPr id="13" name="Рисунок 12" descr="IMG_20210215_173332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573016"/>
            <a:ext cx="3811801" cy="3096344"/>
          </a:xfrm>
          <a:prstGeom prst="rect">
            <a:avLst/>
          </a:prstGeom>
        </p:spPr>
      </p:pic>
      <p:pic>
        <p:nvPicPr>
          <p:cNvPr id="17" name="Рисунок 16" descr="IMG_20210215_1748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0250" y="764704"/>
            <a:ext cx="5143500" cy="5832648"/>
          </a:xfrm>
          <a:prstGeom prst="rect">
            <a:avLst/>
          </a:prstGeom>
        </p:spPr>
      </p:pic>
      <p:pic>
        <p:nvPicPr>
          <p:cNvPr id="18" name="Рисунок 17" descr="IMG_20210215_1748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764704"/>
            <a:ext cx="5040560" cy="5517232"/>
          </a:xfrm>
          <a:prstGeom prst="rect">
            <a:avLst/>
          </a:prstGeom>
        </p:spPr>
      </p:pic>
      <p:pic>
        <p:nvPicPr>
          <p:cNvPr id="19" name="Рисунок 18" descr="IMG_20210212_120310 (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79712" y="908720"/>
            <a:ext cx="5614133" cy="5733256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60648"/>
            <a:ext cx="8458200" cy="295232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Конструирование по образцу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8458200" cy="5040560"/>
          </a:xfrm>
        </p:spPr>
        <p:txBody>
          <a:bodyPr>
            <a:normAutofit/>
          </a:bodyPr>
          <a:lstStyle/>
          <a:p>
            <a:pPr marL="285750" indent="-285750"/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908720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Постройка из деталей строительного материала и конструкторов воспроизводится на примере образца и способа изготовления. </a:t>
            </a: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Важный этап, в ходе которого дети узнают о свойствах деталей строительного материала, овладевают техникой возведения построек, обобщённым способом анализа учатся определять в любом предмете его основные части, устанавливать их пространственное расположение, выделять детали. 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2924944"/>
            <a:ext cx="2736304" cy="237626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IMG_20210216_102540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780928"/>
            <a:ext cx="3312368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60648"/>
            <a:ext cx="8458200" cy="295232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Конструирование по модели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8458200" cy="1224136"/>
          </a:xfrm>
        </p:spPr>
        <p:txBody>
          <a:bodyPr>
            <a:normAutofit/>
          </a:bodyPr>
          <a:lstStyle/>
          <a:p>
            <a:pPr marL="285750" indent="-285750"/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764704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Дошкольники получают модель, которая играет роль образца. Дети учатся в своем воображении разбирать готовую модель на отдельные детали, далее правильно подобрать подходящие детали для подобной модели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9" y="1772816"/>
            <a:ext cx="3024336" cy="151216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IMG_20210216_102940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060848"/>
            <a:ext cx="4824536" cy="4176464"/>
          </a:xfrm>
          <a:prstGeom prst="rect">
            <a:avLst/>
          </a:prstGeom>
        </p:spPr>
      </p:pic>
      <p:pic>
        <p:nvPicPr>
          <p:cNvPr id="10" name="Рисунок 9" descr="IMG_20210216_0747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1844824"/>
            <a:ext cx="5832648" cy="4671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60648"/>
            <a:ext cx="8458200" cy="57606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Конструирование по теме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980728"/>
            <a:ext cx="8748464" cy="3312368"/>
          </a:xfrm>
        </p:spPr>
        <p:txBody>
          <a:bodyPr>
            <a:normAutofit/>
          </a:bodyPr>
          <a:lstStyle/>
          <a:p>
            <a:pPr marL="285750" indent="-285750"/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836712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На основе общей тематики конструкций дети самостоятельно воплощают замысел конкретной постройки, выбирают материал, способ выполнения.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93" t="12133"/>
          <a:stretch/>
        </p:blipFill>
        <p:spPr>
          <a:xfrm>
            <a:off x="827584" y="1772816"/>
            <a:ext cx="7344816" cy="4248472"/>
          </a:xfrm>
          <a:prstGeom prst="rect">
            <a:avLst/>
          </a:prstGeom>
        </p:spPr>
      </p:pic>
      <p:pic>
        <p:nvPicPr>
          <p:cNvPr id="6" name="Рисунок 5" descr="IMG_20210212_115743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257" y="1484784"/>
            <a:ext cx="5499943" cy="4680520"/>
          </a:xfrm>
          <a:prstGeom prst="rect">
            <a:avLst/>
          </a:prstGeom>
        </p:spPr>
      </p:pic>
      <p:pic>
        <p:nvPicPr>
          <p:cNvPr id="8" name="Рисунок 7" descr="IMG_20210216_1035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1556792"/>
            <a:ext cx="6048672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60648"/>
            <a:ext cx="8458200" cy="295232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Конструирование по условиям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8769616" cy="1944216"/>
          </a:xfrm>
        </p:spPr>
        <p:txBody>
          <a:bodyPr>
            <a:normAutofit/>
          </a:bodyPr>
          <a:lstStyle/>
          <a:p>
            <a:pPr marL="285750" indent="-285750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Без образца, рисунков и способов возведения дети должны создать конструкции по заданным условиям, подчеркивающие её практическое назначение. Развивает творческое конструирование,  представляют конструируемые объекты, анализируют сходные по структуре.</a:t>
            </a:r>
          </a:p>
          <a:p>
            <a:pPr marL="285750" indent="-285750"/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IMG_20210216_102540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132856"/>
            <a:ext cx="5472608" cy="3960440"/>
          </a:xfrm>
          <a:prstGeom prst="rect">
            <a:avLst/>
          </a:prstGeom>
        </p:spPr>
      </p:pic>
      <p:pic>
        <p:nvPicPr>
          <p:cNvPr id="6" name="Рисунок 5" descr="IMG_20210216_1041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2060848"/>
            <a:ext cx="5328592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60648"/>
            <a:ext cx="8458200" cy="295232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Конструирование  из строительного материала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8458200" cy="5040560"/>
          </a:xfrm>
        </p:spPr>
        <p:txBody>
          <a:bodyPr>
            <a:normAutofit/>
          </a:bodyPr>
          <a:lstStyle/>
          <a:p>
            <a:pPr marL="285750" indent="-285750"/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IMG_20200214_1057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268760"/>
            <a:ext cx="4680520" cy="4320480"/>
          </a:xfrm>
          <a:prstGeom prst="rect">
            <a:avLst/>
          </a:prstGeom>
        </p:spPr>
      </p:pic>
      <p:pic>
        <p:nvPicPr>
          <p:cNvPr id="5" name="Рисунок 4" descr="IMG_20190920_093947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772816"/>
            <a:ext cx="6696744" cy="4464496"/>
          </a:xfrm>
          <a:prstGeom prst="rect">
            <a:avLst/>
          </a:prstGeom>
        </p:spPr>
      </p:pic>
      <p:pic>
        <p:nvPicPr>
          <p:cNvPr id="6" name="Рисунок 5" descr="IMG_20210212_1207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1124744"/>
            <a:ext cx="5647556" cy="496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</TotalTime>
  <Words>309</Words>
  <Application>Microsoft Office PowerPoint</Application>
  <PresentationFormat>Экран (4:3)</PresentationFormat>
  <Paragraphs>43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Трек</vt:lpstr>
      <vt:lpstr>   Конструирование  в старшей группе №1     </vt:lpstr>
      <vt:lpstr>возрастные особенности старшего дошкольного возраста (5-6 лет)</vt:lpstr>
      <vt:lpstr>   </vt:lpstr>
      <vt:lpstr>Виды  наборов для Конструирования в группе №1    </vt:lpstr>
      <vt:lpstr>Конструирование по образцу</vt:lpstr>
      <vt:lpstr>Конструирование по модели</vt:lpstr>
      <vt:lpstr>Конструирование по теме</vt:lpstr>
      <vt:lpstr>Конструирование по условиям</vt:lpstr>
      <vt:lpstr>Конструирование  из строительного материала</vt:lpstr>
      <vt:lpstr>Конструирование по простейшим образцам и чертежам, наглядным схемам</vt:lpstr>
      <vt:lpstr>Конструирование по замыслу</vt:lpstr>
      <vt:lpstr>Конструирование из крупногабаритных  модулей </vt:lpstr>
      <vt:lpstr>Конструирование из деталей «ЛЕГО»</vt:lpstr>
      <vt:lpstr>Конструирование из бумаги и картона</vt:lpstr>
      <vt:lpstr>Конструирование  из природного и бросового материала</vt:lpstr>
      <vt:lpstr>   Спасибо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Конструирование  в старшей группе №1</dc:title>
  <dc:creator>Alexandra</dc:creator>
  <cp:lastModifiedBy>Пользователь Windows</cp:lastModifiedBy>
  <cp:revision>35</cp:revision>
  <dcterms:created xsi:type="dcterms:W3CDTF">2021-02-16T15:09:09Z</dcterms:created>
  <dcterms:modified xsi:type="dcterms:W3CDTF">2021-02-17T07:55:34Z</dcterms:modified>
</cp:coreProperties>
</file>